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eague Spartan" charset="1" panose="00000800000000000000"/>
      <p:regular r:id="rId11"/>
    </p:embeddedFont>
    <p:embeddedFont>
      <p:font typeface="Lato" charset="1" panose="020F0502020204030203"/>
      <p:regular r:id="rId12"/>
    </p:embeddedFont>
    <p:embeddedFont>
      <p:font typeface="Lato Bold" charset="1" panose="020F0502020204030203"/>
      <p:regular r:id="rId13"/>
    </p:embeddedFont>
    <p:embeddedFont>
      <p:font typeface="Lato Italics" charset="1" panose="020F0502020204030203"/>
      <p:regular r:id="rId14"/>
    </p:embeddedFont>
    <p:embeddedFont>
      <p:font typeface="Lato Bold Italics" charset="1" panose="020F0502020204030203"/>
      <p:regular r:id="rId15"/>
    </p:embeddedFont>
    <p:embeddedFont>
      <p:font typeface="Poppins" charset="1" panose="00000500000000000000"/>
      <p:regular r:id="rId16"/>
    </p:embeddedFont>
    <p:embeddedFont>
      <p:font typeface="Poppins Bold" charset="1" panose="00000800000000000000"/>
      <p:regular r:id="rId17"/>
    </p:embeddedFont>
    <p:embeddedFont>
      <p:font typeface="Poppins Italics" charset="1" panose="00000500000000000000"/>
      <p:regular r:id="rId18"/>
    </p:embeddedFont>
    <p:embeddedFont>
      <p:font typeface="Poppins Bold Italics" charset="1" panose="00000800000000000000"/>
      <p:regular r:id="rId19"/>
    </p:embeddedFont>
    <p:embeddedFont>
      <p:font typeface="Poppins Thin" charset="1" panose="00000300000000000000"/>
      <p:regular r:id="rId20"/>
    </p:embeddedFont>
    <p:embeddedFont>
      <p:font typeface="Poppins Thin Italics" charset="1" panose="00000300000000000000"/>
      <p:regular r:id="rId21"/>
    </p:embeddedFont>
    <p:embeddedFont>
      <p:font typeface="Poppins Extra-Light" charset="1" panose="00000300000000000000"/>
      <p:regular r:id="rId22"/>
    </p:embeddedFont>
    <p:embeddedFont>
      <p:font typeface="Poppins Extra-Light Italics" charset="1" panose="00000300000000000000"/>
      <p:regular r:id="rId23"/>
    </p:embeddedFont>
    <p:embeddedFont>
      <p:font typeface="Poppins Light" charset="1" panose="00000400000000000000"/>
      <p:regular r:id="rId24"/>
    </p:embeddedFont>
    <p:embeddedFont>
      <p:font typeface="Poppins Light Italics" charset="1" panose="00000400000000000000"/>
      <p:regular r:id="rId25"/>
    </p:embeddedFont>
    <p:embeddedFont>
      <p:font typeface="Poppins Medium" charset="1" panose="00000600000000000000"/>
      <p:regular r:id="rId26"/>
    </p:embeddedFont>
    <p:embeddedFont>
      <p:font typeface="Poppins Medium Italics" charset="1" panose="00000600000000000000"/>
      <p:regular r:id="rId27"/>
    </p:embeddedFont>
    <p:embeddedFont>
      <p:font typeface="Poppins Semi-Bold" charset="1" panose="00000700000000000000"/>
      <p:regular r:id="rId28"/>
    </p:embeddedFont>
    <p:embeddedFont>
      <p:font typeface="Poppins Semi-Bold Italics" charset="1" panose="00000700000000000000"/>
      <p:regular r:id="rId29"/>
    </p:embeddedFont>
    <p:embeddedFont>
      <p:font typeface="Poppins Ultra-Bold" charset="1" panose="00000900000000000000"/>
      <p:regular r:id="rId30"/>
    </p:embeddedFont>
    <p:embeddedFont>
      <p:font typeface="Poppins Ultra-Bold Italics" charset="1" panose="00000900000000000000"/>
      <p:regular r:id="rId31"/>
    </p:embeddedFont>
    <p:embeddedFont>
      <p:font typeface="Poppins Heavy" charset="1" panose="00000A00000000000000"/>
      <p:regular r:id="rId32"/>
    </p:embeddedFont>
    <p:embeddedFont>
      <p:font typeface="Poppins Heavy Italics" charset="1" panose="00000A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6880759" y="-4559439"/>
            <a:ext cx="1629197" cy="11732267"/>
            <a:chOff x="0" y="0"/>
            <a:chExt cx="2354580" cy="1695594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6955942"/>
            </a:xfrm>
            <a:custGeom>
              <a:avLst/>
              <a:gdLst/>
              <a:ahLst/>
              <a:cxnLst/>
              <a:rect r="r" b="b" t="t" l="l"/>
              <a:pathLst>
                <a:path h="16955942" w="2353310">
                  <a:moveTo>
                    <a:pt x="784860" y="16888631"/>
                  </a:moveTo>
                  <a:cubicBezTo>
                    <a:pt x="905510" y="16929272"/>
                    <a:pt x="1042670" y="16955942"/>
                    <a:pt x="1177290" y="16955942"/>
                  </a:cubicBezTo>
                  <a:cubicBezTo>
                    <a:pt x="1311910" y="16955942"/>
                    <a:pt x="1441450" y="16933081"/>
                    <a:pt x="1560830" y="16892442"/>
                  </a:cubicBezTo>
                  <a:cubicBezTo>
                    <a:pt x="1563370" y="16891172"/>
                    <a:pt x="1565910" y="16891172"/>
                    <a:pt x="1568450" y="16889901"/>
                  </a:cubicBezTo>
                  <a:cubicBezTo>
                    <a:pt x="2016760" y="16727342"/>
                    <a:pt x="2346960" y="16298081"/>
                    <a:pt x="2353310" y="15753088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5740980"/>
                  </a:lnTo>
                  <a:cubicBezTo>
                    <a:pt x="6350" y="16300622"/>
                    <a:pt x="331470" y="16729881"/>
                    <a:pt x="784860" y="16888631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966473" y="425842"/>
            <a:ext cx="1100393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Ultra-Bold"/>
              </a:rPr>
              <a:t>UNIVERSIDAD LAICA ELOY ALFARO DE MANABÍ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4264736" y="4019370"/>
            <a:ext cx="2693994" cy="2248260"/>
          </a:xfrm>
          <a:custGeom>
            <a:avLst/>
            <a:gdLst/>
            <a:ahLst/>
            <a:cxnLst/>
            <a:rect r="r" b="b" t="t" l="l"/>
            <a:pathLst>
              <a:path h="2248260" w="2693994">
                <a:moveTo>
                  <a:pt x="0" y="0"/>
                </a:moveTo>
                <a:lnTo>
                  <a:pt x="2693994" y="0"/>
                </a:lnTo>
                <a:lnTo>
                  <a:pt x="2693994" y="2248260"/>
                </a:lnTo>
                <a:lnTo>
                  <a:pt x="0" y="2248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-5400000">
            <a:off x="568482" y="2554884"/>
            <a:ext cx="829509" cy="1966473"/>
            <a:chOff x="0" y="0"/>
            <a:chExt cx="2354580" cy="55818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135495" y="3214588"/>
            <a:ext cx="410933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 spc="340">
                <a:solidFill>
                  <a:srgbClr val="000000"/>
                </a:solidFill>
                <a:latin typeface="Lato Bold"/>
              </a:rPr>
              <a:t>INTEGRANTES:</a:t>
            </a:r>
          </a:p>
        </p:txBody>
      </p:sp>
      <p:grpSp>
        <p:nvGrpSpPr>
          <p:cNvPr name="Group 19" id="19"/>
          <p:cNvGrpSpPr/>
          <p:nvPr/>
        </p:nvGrpSpPr>
        <p:grpSpPr>
          <a:xfrm rot="-5400000">
            <a:off x="568482" y="3884156"/>
            <a:ext cx="829509" cy="1966473"/>
            <a:chOff x="0" y="0"/>
            <a:chExt cx="2354580" cy="55818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352935" y="4619625"/>
            <a:ext cx="287423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Mary Vera</a:t>
            </a:r>
          </a:p>
        </p:txBody>
      </p:sp>
      <p:grpSp>
        <p:nvGrpSpPr>
          <p:cNvPr name="Group 22" id="22"/>
          <p:cNvGrpSpPr/>
          <p:nvPr/>
        </p:nvGrpSpPr>
        <p:grpSpPr>
          <a:xfrm rot="-5400000">
            <a:off x="568482" y="4984878"/>
            <a:ext cx="829509" cy="1966473"/>
            <a:chOff x="0" y="0"/>
            <a:chExt cx="2354580" cy="55818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2345582" y="5659652"/>
            <a:ext cx="336177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Alexi Mendoza </a:t>
            </a:r>
          </a:p>
        </p:txBody>
      </p:sp>
      <p:grpSp>
        <p:nvGrpSpPr>
          <p:cNvPr name="Group 25" id="25"/>
          <p:cNvGrpSpPr/>
          <p:nvPr/>
        </p:nvGrpSpPr>
        <p:grpSpPr>
          <a:xfrm rot="-5400000">
            <a:off x="553777" y="6081086"/>
            <a:ext cx="829509" cy="1966473"/>
            <a:chOff x="0" y="0"/>
            <a:chExt cx="2354580" cy="558188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2345582" y="6699679"/>
            <a:ext cx="389924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Alejandra Muñoz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499815" y="1028700"/>
            <a:ext cx="766692" cy="639839"/>
          </a:xfrm>
          <a:custGeom>
            <a:avLst/>
            <a:gdLst/>
            <a:ahLst/>
            <a:cxnLst/>
            <a:rect r="r" b="b" t="t" l="l"/>
            <a:pathLst>
              <a:path h="639839" w="766692">
                <a:moveTo>
                  <a:pt x="0" y="0"/>
                </a:moveTo>
                <a:lnTo>
                  <a:pt x="766692" y="0"/>
                </a:lnTo>
                <a:lnTo>
                  <a:pt x="766692" y="639839"/>
                </a:lnTo>
                <a:lnTo>
                  <a:pt x="0" y="63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09706" y="4352309"/>
            <a:ext cx="12871579" cy="1116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80"/>
              </a:lnSpc>
            </a:pPr>
            <a:r>
              <a:rPr lang="en-US" sz="7600" spc="760">
                <a:solidFill>
                  <a:srgbClr val="5271FF"/>
                </a:solidFill>
                <a:latin typeface="Poppins Heavy"/>
              </a:rPr>
              <a:t>ANALISIS DEL USO DEL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9023" y="5506750"/>
            <a:ext cx="12088635" cy="2004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1"/>
              </a:lnSpc>
            </a:pPr>
            <a:r>
              <a:rPr lang="en-US" sz="7201" spc="360">
                <a:solidFill>
                  <a:srgbClr val="2B4A9D"/>
                </a:solidFill>
                <a:latin typeface="Poppins Bold"/>
              </a:rPr>
              <a:t>CLOUD COMPUTING EN EMPRESAS DE ECUADOR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3897576" y="882525"/>
            <a:ext cx="3963020" cy="5276243"/>
            <a:chOff x="0" y="0"/>
            <a:chExt cx="3663950" cy="4878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29194" t="0" r="-29194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0887098" y="4128232"/>
            <a:ext cx="3963020" cy="5276243"/>
            <a:chOff x="0" y="0"/>
            <a:chExt cx="3663950" cy="48780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0473" t="0" r="-50473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28700" y="653935"/>
            <a:ext cx="10094580" cy="1992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5"/>
              </a:lnSpc>
            </a:pPr>
            <a:r>
              <a:rPr lang="en-US" sz="7100" spc="355">
                <a:solidFill>
                  <a:srgbClr val="2B4A9D"/>
                </a:solidFill>
                <a:latin typeface="Poppins Ultra-Bold"/>
              </a:rPr>
              <a:t>¿QUÉ ES EL CLOUD COMPUTING?</a:t>
            </a:r>
          </a:p>
        </p:txBody>
      </p:sp>
      <p:grpSp>
        <p:nvGrpSpPr>
          <p:cNvPr name="Group 17" id="17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8700" y="3507346"/>
            <a:ext cx="9135755" cy="372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Computación en la nube, o cloud computing, es ofrecer servicios a través de la conectividad y gran escala de Internet. La computación en la nube democratiza el acceso a recursos de software de nivel internacional, pues es una aplicación de software que atiende a diversos clientes.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350625"/>
            <a:chOff x="0" y="0"/>
            <a:chExt cx="6671512" cy="2316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71512" cy="2316725"/>
            </a:xfrm>
            <a:custGeom>
              <a:avLst/>
              <a:gdLst/>
              <a:ahLst/>
              <a:cxnLst/>
              <a:rect r="r" b="b" t="t" l="l"/>
              <a:pathLst>
                <a:path h="2316725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510755" y="471606"/>
            <a:ext cx="12308361" cy="5407413"/>
            <a:chOff x="0" y="0"/>
            <a:chExt cx="16411148" cy="720988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13214" r="0" b="13214"/>
            <a:stretch>
              <a:fillRect/>
            </a:stretch>
          </p:blipFill>
          <p:spPr>
            <a:xfrm flipH="false" flipV="false">
              <a:off x="0" y="0"/>
              <a:ext cx="16411148" cy="7209884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flipV="true">
            <a:off x="5880947" y="6568719"/>
            <a:ext cx="0" cy="2209027"/>
          </a:xfrm>
          <a:prstGeom prst="line">
            <a:avLst/>
          </a:prstGeom>
          <a:ln cap="flat" w="952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 flipV="true">
            <a:off x="5880947" y="7257069"/>
            <a:ext cx="0" cy="2396241"/>
          </a:xfrm>
          <a:prstGeom prst="line">
            <a:avLst/>
          </a:prstGeom>
          <a:ln cap="flat" w="2857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2435254" y="6740050"/>
            <a:ext cx="0" cy="2209027"/>
          </a:xfrm>
          <a:prstGeom prst="line">
            <a:avLst/>
          </a:prstGeom>
          <a:ln cap="flat" w="952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12435254" y="7428401"/>
            <a:ext cx="0" cy="2396241"/>
          </a:xfrm>
          <a:prstGeom prst="line">
            <a:avLst/>
          </a:prstGeom>
          <a:ln cap="flat" w="28575">
            <a:solidFill>
              <a:srgbClr val="2B4A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803580" y="6854231"/>
            <a:ext cx="4567637" cy="2799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 Bold"/>
              </a:rPr>
              <a:t>IAAS</a:t>
            </a:r>
          </a:p>
          <a:p>
            <a:pPr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"/>
              </a:rPr>
              <a:t>M</a:t>
            </a:r>
            <a:r>
              <a:rPr lang="en-US" sz="2300" spc="230">
                <a:solidFill>
                  <a:srgbClr val="000000"/>
                </a:solidFill>
                <a:latin typeface="Lato"/>
              </a:rPr>
              <a:t>odelo de servicios en el que al cliente se le ofrece un medio de almacenamiento básico como una serie de capacidades de cómputo en la red.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94228" y="6854231"/>
            <a:ext cx="4926638" cy="3199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 Bold"/>
              </a:rPr>
              <a:t>PAAS</a:t>
            </a:r>
          </a:p>
          <a:p>
            <a:pPr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"/>
              </a:rPr>
              <a:t>Modelo de servicios en el que al cliente se le ofrece un entorno dedicado para el desarrollo de aplicaciones y el proveedor proporciona la red, los servidores y el almacenamiento.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58059" y="6854231"/>
            <a:ext cx="4226360" cy="1998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 Bold"/>
              </a:rPr>
              <a:t>SAAS</a:t>
            </a:r>
          </a:p>
          <a:p>
            <a:pPr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"/>
              </a:rPr>
              <a:t>M</a:t>
            </a:r>
            <a:r>
              <a:rPr lang="en-US" sz="2300" spc="230">
                <a:solidFill>
                  <a:srgbClr val="000000"/>
                </a:solidFill>
                <a:latin typeface="Lato"/>
              </a:rPr>
              <a:t>odelo servicios en el que el software y los datos quedan alojados en los servidores del proveedor.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3484" y="2327666"/>
            <a:ext cx="4967830" cy="2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Heavy"/>
              </a:rPr>
              <a:t>MODELOS DE SERVICIOS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6805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354223" y="0"/>
            <a:ext cx="6933777" cy="7333710"/>
            <a:chOff x="0" y="0"/>
            <a:chExt cx="2529461" cy="267535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29461" cy="2675357"/>
            </a:xfrm>
            <a:custGeom>
              <a:avLst/>
              <a:gdLst/>
              <a:ahLst/>
              <a:cxnLst/>
              <a:rect r="r" b="b" t="t" l="l"/>
              <a:pathLst>
                <a:path h="2675357" w="2529461">
                  <a:moveTo>
                    <a:pt x="0" y="0"/>
                  </a:moveTo>
                  <a:lnTo>
                    <a:pt x="2529461" y="0"/>
                  </a:lnTo>
                  <a:lnTo>
                    <a:pt x="2529461" y="2675357"/>
                  </a:lnTo>
                  <a:lnTo>
                    <a:pt x="0" y="2675357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354223" y="4275780"/>
            <a:ext cx="6933777" cy="6011220"/>
            <a:chOff x="0" y="0"/>
            <a:chExt cx="2529461" cy="21929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29461" cy="2192909"/>
            </a:xfrm>
            <a:custGeom>
              <a:avLst/>
              <a:gdLst/>
              <a:ahLst/>
              <a:cxnLst/>
              <a:rect r="r" b="b" t="t" l="l"/>
              <a:pathLst>
                <a:path h="2192909" w="2529461">
                  <a:moveTo>
                    <a:pt x="0" y="0"/>
                  </a:moveTo>
                  <a:lnTo>
                    <a:pt x="2529461" y="0"/>
                  </a:lnTo>
                  <a:lnTo>
                    <a:pt x="2529461" y="2192909"/>
                  </a:lnTo>
                  <a:lnTo>
                    <a:pt x="0" y="2192909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454724" y="544104"/>
            <a:ext cx="829509" cy="1966473"/>
            <a:chOff x="0" y="0"/>
            <a:chExt cx="2354580" cy="55818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454724" y="2436742"/>
            <a:ext cx="829509" cy="1966473"/>
            <a:chOff x="0" y="0"/>
            <a:chExt cx="2354580" cy="55818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54724" y="5172114"/>
            <a:ext cx="829509" cy="1966473"/>
            <a:chOff x="0" y="0"/>
            <a:chExt cx="2354580" cy="55818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2700000">
            <a:off x="-1819113" y="-6452517"/>
            <a:ext cx="6164339" cy="6164339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6" id="16"/>
          <p:cNvGrpSpPr/>
          <p:nvPr/>
        </p:nvGrpSpPr>
        <p:grpSpPr>
          <a:xfrm rot="2700000">
            <a:off x="-1721605" y="10575178"/>
            <a:ext cx="6164339" cy="6164339"/>
            <a:chOff x="0" y="0"/>
            <a:chExt cx="1913890" cy="19138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613946" y="7320522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1697664" y="4806156"/>
            <a:ext cx="6293811" cy="4950468"/>
          </a:xfrm>
          <a:custGeom>
            <a:avLst/>
            <a:gdLst/>
            <a:ahLst/>
            <a:cxnLst/>
            <a:rect r="r" b="b" t="t" l="l"/>
            <a:pathLst>
              <a:path h="4950468" w="6293811">
                <a:moveTo>
                  <a:pt x="0" y="0"/>
                </a:moveTo>
                <a:lnTo>
                  <a:pt x="6293811" y="0"/>
                </a:lnTo>
                <a:lnTo>
                  <a:pt x="6293811" y="4950468"/>
                </a:lnTo>
                <a:lnTo>
                  <a:pt x="0" y="495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969728" y="1913520"/>
            <a:ext cx="858492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800" spc="280">
                <a:solidFill>
                  <a:srgbClr val="000000"/>
                </a:solidFill>
                <a:latin typeface="Lato Italics"/>
              </a:rPr>
              <a:t>La infraestructura per-tenece al proveedor de los servicios de Cloud Computing.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383148" y="1232116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NUBE PÚBLICA: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8409" y="1232116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52714" y="3745284"/>
            <a:ext cx="9342286" cy="1325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800" spc="280">
                <a:solidFill>
                  <a:srgbClr val="000000"/>
                </a:solidFill>
                <a:latin typeface="Lato Italics"/>
              </a:rPr>
              <a:t>La infraestructura puede ser gestionada por la organización o por una tercera parte, y puede estar en los lo-cales de la organización o fuera de ellos.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46805" y="3124753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14259" y="3162350"/>
            <a:ext cx="578971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NUBE PRIVADA: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852714" y="6364901"/>
            <a:ext cx="9225273" cy="1287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5"/>
              </a:lnSpc>
            </a:pPr>
            <a:r>
              <a:rPr lang="en-US" sz="2700" spc="270">
                <a:solidFill>
                  <a:srgbClr val="000000"/>
                </a:solidFill>
                <a:latin typeface="Lato Italics"/>
              </a:rPr>
              <a:t>La infraestructura de la Nube es compartida por varias organizaciones y da soporte a una comunidad específica que comparte las mismas preocupaciones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12158" y="5860175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060755" y="5774450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NUBE COMUNITARIA: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63057" y="8008533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969728" y="8621591"/>
            <a:ext cx="9225273" cy="1325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800" spc="280">
                <a:solidFill>
                  <a:srgbClr val="000000"/>
                </a:solidFill>
                <a:latin typeface="Lato Italics"/>
              </a:rPr>
              <a:t>La infraestructura de la nube está compuesta por dos o más tipos de nubes (privada, pública o comunitaria).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14259" y="8008484"/>
            <a:ext cx="89262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NUBE HÍBRIDA: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557605" y="1152975"/>
            <a:ext cx="4967830" cy="2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Heavy"/>
              </a:rPr>
              <a:t>MODELOS DE DESPLIEGUE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733024" y="3730767"/>
            <a:ext cx="6561483" cy="6550984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-5249" y="5249"/>
            <a:ext cx="6561483" cy="6550984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2170180" y="2902589"/>
            <a:ext cx="5178049" cy="7384411"/>
            <a:chOff x="0" y="0"/>
            <a:chExt cx="2354580" cy="3357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53310" cy="3357865"/>
            </a:xfrm>
            <a:custGeom>
              <a:avLst/>
              <a:gdLst/>
              <a:ahLst/>
              <a:cxnLst/>
              <a:rect r="r" b="b" t="t" l="l"/>
              <a:pathLst>
                <a:path h="3357865" w="2353310">
                  <a:moveTo>
                    <a:pt x="784860" y="3290555"/>
                  </a:moveTo>
                  <a:cubicBezTo>
                    <a:pt x="905510" y="3331195"/>
                    <a:pt x="1042670" y="3357865"/>
                    <a:pt x="1177290" y="3357865"/>
                  </a:cubicBezTo>
                  <a:cubicBezTo>
                    <a:pt x="1311910" y="3357865"/>
                    <a:pt x="1441450" y="3335005"/>
                    <a:pt x="1560830" y="3294365"/>
                  </a:cubicBezTo>
                  <a:cubicBezTo>
                    <a:pt x="1563370" y="3293095"/>
                    <a:pt x="1565910" y="3293095"/>
                    <a:pt x="1568450" y="3291825"/>
                  </a:cubicBezTo>
                  <a:cubicBezTo>
                    <a:pt x="2016760" y="3129265"/>
                    <a:pt x="2346960" y="2700005"/>
                    <a:pt x="2353310" y="219685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2195204"/>
                  </a:lnTo>
                  <a:cubicBezTo>
                    <a:pt x="6350" y="2702545"/>
                    <a:pt x="331470" y="3131805"/>
                    <a:pt x="784860" y="3290555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6554976" y="2902589"/>
            <a:ext cx="5178049" cy="7384411"/>
            <a:chOff x="0" y="0"/>
            <a:chExt cx="2354580" cy="33578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3310" cy="3357865"/>
            </a:xfrm>
            <a:custGeom>
              <a:avLst/>
              <a:gdLst/>
              <a:ahLst/>
              <a:cxnLst/>
              <a:rect r="r" b="b" t="t" l="l"/>
              <a:pathLst>
                <a:path h="3357865" w="2353310">
                  <a:moveTo>
                    <a:pt x="784860" y="3290555"/>
                  </a:moveTo>
                  <a:cubicBezTo>
                    <a:pt x="905510" y="3331195"/>
                    <a:pt x="1042670" y="3357865"/>
                    <a:pt x="1177290" y="3357865"/>
                  </a:cubicBezTo>
                  <a:cubicBezTo>
                    <a:pt x="1311910" y="3357865"/>
                    <a:pt x="1441450" y="3335005"/>
                    <a:pt x="1560830" y="3294365"/>
                  </a:cubicBezTo>
                  <a:cubicBezTo>
                    <a:pt x="1563370" y="3293095"/>
                    <a:pt x="1565910" y="3293095"/>
                    <a:pt x="1568450" y="3291825"/>
                  </a:cubicBezTo>
                  <a:cubicBezTo>
                    <a:pt x="2016760" y="3129265"/>
                    <a:pt x="2346960" y="2700005"/>
                    <a:pt x="2353310" y="219685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2195204"/>
                  </a:lnTo>
                  <a:cubicBezTo>
                    <a:pt x="6350" y="2702545"/>
                    <a:pt x="331470" y="3131805"/>
                    <a:pt x="784860" y="3290555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939771" y="2902589"/>
            <a:ext cx="5178049" cy="7384411"/>
            <a:chOff x="0" y="0"/>
            <a:chExt cx="2354580" cy="33578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53310" cy="3357865"/>
            </a:xfrm>
            <a:custGeom>
              <a:avLst/>
              <a:gdLst/>
              <a:ahLst/>
              <a:cxnLst/>
              <a:rect r="r" b="b" t="t" l="l"/>
              <a:pathLst>
                <a:path h="3357865" w="2353310">
                  <a:moveTo>
                    <a:pt x="784860" y="3290555"/>
                  </a:moveTo>
                  <a:cubicBezTo>
                    <a:pt x="905510" y="3331195"/>
                    <a:pt x="1042670" y="3357865"/>
                    <a:pt x="1177290" y="3357865"/>
                  </a:cubicBezTo>
                  <a:cubicBezTo>
                    <a:pt x="1311910" y="3357865"/>
                    <a:pt x="1441450" y="3335005"/>
                    <a:pt x="1560830" y="3294365"/>
                  </a:cubicBezTo>
                  <a:cubicBezTo>
                    <a:pt x="1563370" y="3293095"/>
                    <a:pt x="1565910" y="3293095"/>
                    <a:pt x="1568450" y="3291825"/>
                  </a:cubicBezTo>
                  <a:cubicBezTo>
                    <a:pt x="2016760" y="3129265"/>
                    <a:pt x="2346960" y="2700005"/>
                    <a:pt x="2353310" y="219685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2195204"/>
                  </a:lnTo>
                  <a:cubicBezTo>
                    <a:pt x="6350" y="2702545"/>
                    <a:pt x="331470" y="3131805"/>
                    <a:pt x="784860" y="3290555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22672" y="3406378"/>
            <a:ext cx="4344425" cy="434442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8571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971787" y="3591280"/>
            <a:ext cx="4344425" cy="434442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6752" t="0" r="-1675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618849" y="3406378"/>
            <a:ext cx="4344425" cy="434442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5121" t="0" r="-56143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403506" y="8305800"/>
            <a:ext cx="4182756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latin typeface="Lato Italics"/>
              </a:rPr>
              <a:t>La desaceleración en los mercados asiáticos.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36669" y="8435810"/>
            <a:ext cx="4182756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latin typeface="Lato Italics"/>
              </a:rPr>
              <a:t>Los bajos precios del petróleo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67827" y="8435810"/>
            <a:ext cx="4182756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spc="300">
                <a:solidFill>
                  <a:srgbClr val="FFFFFF"/>
                </a:solidFill>
                <a:latin typeface="Lato Italics"/>
              </a:rPr>
              <a:t>Las tensiones geopolíticas</a:t>
            </a:r>
            <a:r>
              <a:rPr lang="en-US" sz="3000" spc="300">
                <a:solidFill>
                  <a:srgbClr val="FFFFFF"/>
                </a:solidFill>
                <a:latin typeface="Lato Italics"/>
              </a:rPr>
              <a:t>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758186" y="743843"/>
            <a:ext cx="13692326" cy="1594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5"/>
              </a:lnSpc>
            </a:pPr>
            <a:r>
              <a:rPr lang="en-US" sz="5700" spc="285">
                <a:solidFill>
                  <a:srgbClr val="FFFFFF"/>
                </a:solidFill>
                <a:latin typeface="Poppins Heavy"/>
              </a:rPr>
              <a:t>FACTORES DE RIESGO DE CONTINUIDAD EN LOS NEGOCIOS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77" t="0" r="-6466" b="-2734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763915" y="4684321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888521" y="4182425"/>
            <a:ext cx="10667724" cy="209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69"/>
              </a:lnSpc>
            </a:pPr>
            <a:r>
              <a:rPr lang="en-US" sz="12263">
                <a:solidFill>
                  <a:srgbClr val="004AAD"/>
                </a:solidFill>
                <a:latin typeface="League Spartan Bold"/>
              </a:rPr>
              <a:t>¡GRACIAS!</a:t>
            </a:r>
          </a:p>
        </p:txBody>
      </p:sp>
      <p:grpSp>
        <p:nvGrpSpPr>
          <p:cNvPr name="Group 7" id="7"/>
          <p:cNvGrpSpPr/>
          <p:nvPr/>
        </p:nvGrpSpPr>
        <p:grpSpPr>
          <a:xfrm rot="-2700000">
            <a:off x="13916125" y="1746700"/>
            <a:ext cx="6566081" cy="6566081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9" id="9"/>
          <p:cNvGrpSpPr/>
          <p:nvPr/>
        </p:nvGrpSpPr>
        <p:grpSpPr>
          <a:xfrm rot="2700000">
            <a:off x="14272725" y="2103301"/>
            <a:ext cx="5852880" cy="5852880"/>
            <a:chOff x="0" y="0"/>
            <a:chExt cx="1913890" cy="19138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2700000">
            <a:off x="10054585" y="7929271"/>
            <a:ext cx="6164339" cy="6164339"/>
            <a:chOff x="0" y="0"/>
            <a:chExt cx="1913890" cy="19138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2700000">
            <a:off x="10054585" y="-4034128"/>
            <a:ext cx="6164339" cy="6164339"/>
            <a:chOff x="0" y="0"/>
            <a:chExt cx="1913890" cy="19138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DAGEAiXSF5A</dc:identifier>
  <dcterms:modified xsi:type="dcterms:W3CDTF">2011-08-01T06:04:30Z</dcterms:modified>
  <cp:revision>1</cp:revision>
  <dc:title>Elegant and Professional Company Business Proposal Presentation</dc:title>
</cp:coreProperties>
</file>

<file path=docProps/thumbnail.jpeg>
</file>